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FE"/>
    <a:srgbClr val="FFFFCC"/>
    <a:srgbClr val="DEEBF7"/>
    <a:srgbClr val="E2F0D9"/>
    <a:srgbClr val="FEF4FE"/>
    <a:srgbClr val="FFFFDF"/>
    <a:srgbClr val="E9F1FA"/>
    <a:srgbClr val="976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316A5-843D-4C4B-9C45-33098DBF8BFA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66BDF-B969-4F46-9CBA-E59BB69D38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54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7C044-FC6E-4CA2-AAFA-395EFA0BE4F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52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95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9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69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74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4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3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79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73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0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01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72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BFA6-244C-4CA3-8216-047CA091F1B8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36EF-0E2E-477B-B2B1-161AAD84A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://www.libraryonroad.kr/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33B74FD4-3137-4B6F-ACB9-AE5FAFF2A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"/>
          <a:stretch/>
        </p:blipFill>
        <p:spPr>
          <a:xfrm rot="10800000">
            <a:off x="0" y="3321353"/>
            <a:ext cx="6858000" cy="589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08F6C3E-6CF1-434C-A94E-4C9D5E82E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4"/>
          <a:stretch/>
        </p:blipFill>
        <p:spPr>
          <a:xfrm>
            <a:off x="-7330" y="-15479"/>
            <a:ext cx="6858000" cy="413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직사각형 4"/>
          <p:cNvSpPr/>
          <p:nvPr/>
        </p:nvSpPr>
        <p:spPr>
          <a:xfrm>
            <a:off x="2670606" y="202216"/>
            <a:ext cx="3920159" cy="86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38100" algn="r" fontAlgn="base">
              <a:lnSpc>
                <a:spcPct val="150000"/>
              </a:lnSpc>
            </a:pPr>
            <a:r>
              <a:rPr lang="ko-KR" altLang="en-US" sz="2000" b="1" kern="0" spc="0" dirty="0">
                <a:ln>
                  <a:solidFill>
                    <a:srgbClr val="FFFFFF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아빠와 함께 하는 </a:t>
            </a:r>
            <a:endParaRPr lang="en-US" altLang="ko-KR" sz="2000" b="1" kern="0" spc="0" dirty="0">
              <a:ln>
                <a:solidFill>
                  <a:srgbClr val="FFFFFF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  <a:p>
            <a:pPr marL="38100" marR="38100" algn="r" fontAlgn="base">
              <a:lnSpc>
                <a:spcPct val="150000"/>
              </a:lnSpc>
            </a:pPr>
            <a:r>
              <a:rPr lang="en-US" altLang="ko-KR" sz="1600" b="1" kern="0" dirty="0">
                <a:solidFill>
                  <a:srgbClr val="557899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-</a:t>
            </a:r>
            <a:r>
              <a:rPr lang="ko-KR" altLang="en-US" sz="1600" b="1" kern="0" spc="0" dirty="0">
                <a:solidFill>
                  <a:srgbClr val="557899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하남의 인물을 찾아 나서는 길</a:t>
            </a:r>
            <a:r>
              <a:rPr lang="en-US" altLang="ko-KR" sz="1600" b="1" kern="0" spc="0" dirty="0">
                <a:solidFill>
                  <a:srgbClr val="557899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-</a:t>
            </a:r>
            <a:endParaRPr lang="ko-KR" altLang="en-US" sz="1200" kern="0" spc="0" dirty="0">
              <a:solidFill>
                <a:srgbClr val="557899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2" y="1573842"/>
            <a:ext cx="1208239" cy="1409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2" y="691488"/>
            <a:ext cx="1111293" cy="1301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4" y="1514993"/>
            <a:ext cx="1111293" cy="153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로고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3" y="126919"/>
            <a:ext cx="1334794" cy="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libraryonroad.kr/LibtechUpload/20170426/3.%ed%95%9c%ea%b5%ad%eb%8f%84%ec%84%9c%ea%b4%80%ed%98%91%ed%9a%8c_%ed%95%9c%ea%b8%8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69" y="8821174"/>
            <a:ext cx="1261931" cy="28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libraryonroad.kr/LibtechUpload/20170426/4.%eb%ac%b8%ed%99%94%ec%b2%b4%ec%9c%a1%ea%b4%80%ea%b4%91%eb%b6%80_%ea%b5%ad_%ec%a2%8c%ec%9a%b0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-1" r="9999" b="1650"/>
          <a:stretch/>
        </p:blipFill>
        <p:spPr bwMode="auto">
          <a:xfrm>
            <a:off x="730429" y="8821174"/>
            <a:ext cx="1212892" cy="2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5255744" y="8819396"/>
            <a:ext cx="116249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rPr>
              <a:t>가 함께합니다</a:t>
            </a:r>
          </a:p>
        </p:txBody>
      </p:sp>
      <p:pic>
        <p:nvPicPr>
          <p:cNvPr id="16" name="그림 15" descr="사협로고- 가로형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133" y="8833205"/>
            <a:ext cx="683221" cy="241537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9181" y="8821173"/>
            <a:ext cx="1359044" cy="2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3"/>
          <a:srcRect t="18020"/>
          <a:stretch/>
        </p:blipFill>
        <p:spPr bwMode="auto">
          <a:xfrm>
            <a:off x="668014" y="2750734"/>
            <a:ext cx="3423780" cy="860557"/>
          </a:xfrm>
          <a:prstGeom prst="round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6C22A67-3103-4F0A-AE3A-AC5A5289B74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AAD3FF"/>
              </a:clrFrom>
              <a:clrTo>
                <a:srgbClr val="AAD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2" b="23671"/>
          <a:stretch/>
        </p:blipFill>
        <p:spPr>
          <a:xfrm>
            <a:off x="3912586" y="2845101"/>
            <a:ext cx="2698759" cy="7823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4ECC5B-61EF-47B1-A1BF-AA29F7619261}"/>
              </a:ext>
            </a:extLst>
          </p:cNvPr>
          <p:cNvSpPr txBox="1"/>
          <p:nvPr/>
        </p:nvSpPr>
        <p:spPr>
          <a:xfrm>
            <a:off x="2950413" y="1240987"/>
            <a:ext cx="3759014" cy="113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910" marR="0" indent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spc="-50" dirty="0">
                <a:solidFill>
                  <a:srgbClr val="000000"/>
                </a:solidFill>
                <a:effectLst/>
                <a:latin typeface="THE도담R" panose="02020603020101020101" pitchFamily="18" charset="-127"/>
                <a:ea typeface="THE도담R" panose="02020603020101020101" pitchFamily="18" charset="-127"/>
              </a:rPr>
              <a:t>아빠와 함께하는 </a:t>
            </a:r>
            <a:r>
              <a:rPr lang="ko-KR" altLang="en-US" sz="1100" kern="0" spc="-50" dirty="0">
                <a:solidFill>
                  <a:srgbClr val="000000"/>
                </a:solidFill>
                <a:latin typeface="THE도담R" panose="02020603020101020101" pitchFamily="18" charset="-127"/>
                <a:ea typeface="THE도담R" panose="02020603020101020101" pitchFamily="18" charset="-127"/>
              </a:rPr>
              <a:t>길 위의 인문학은 </a:t>
            </a: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THE도담R" panose="02020603020101020101" pitchFamily="18" charset="-127"/>
                <a:ea typeface="THE도담R" panose="02020603020101020101" pitchFamily="18" charset="-127"/>
              </a:rPr>
              <a:t>탐방과 토론을 통해 </a:t>
            </a:r>
            <a:endParaRPr lang="en-US" altLang="ko-KR" sz="1100" kern="0" spc="0" dirty="0">
              <a:solidFill>
                <a:srgbClr val="000000"/>
              </a:solidFill>
              <a:effectLst/>
              <a:latin typeface="THE도담R" panose="02020603020101020101" pitchFamily="18" charset="-127"/>
              <a:ea typeface="THE도담R" panose="02020603020101020101" pitchFamily="18" charset="-127"/>
            </a:endParaRPr>
          </a:p>
          <a:p>
            <a:pPr marL="168910" marR="0" indent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spc="0" dirty="0">
                <a:solidFill>
                  <a:srgbClr val="000000"/>
                </a:solidFill>
                <a:effectLst/>
                <a:latin typeface="THE도담R" panose="02020603020101020101" pitchFamily="18" charset="-127"/>
                <a:ea typeface="THE도담R" panose="02020603020101020101" pitchFamily="18" charset="-127"/>
              </a:rPr>
              <a:t> 하남시와 함께 한 인물들의 역사현장을 살펴봄으로써  </a:t>
            </a:r>
            <a:endParaRPr lang="en-US" altLang="ko-KR" sz="1100" kern="0" spc="0" dirty="0">
              <a:solidFill>
                <a:srgbClr val="000000"/>
              </a:solidFill>
              <a:effectLst/>
              <a:latin typeface="THE도담R" panose="02020603020101020101" pitchFamily="18" charset="-127"/>
              <a:ea typeface="THE도담R" panose="02020603020101020101" pitchFamily="18" charset="-127"/>
            </a:endParaRPr>
          </a:p>
          <a:p>
            <a:pPr marL="168910" marR="0" indent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dirty="0">
                <a:solidFill>
                  <a:srgbClr val="000000"/>
                </a:solidFill>
                <a:latin typeface="THE도담R" panose="02020603020101020101" pitchFamily="18" charset="-127"/>
                <a:ea typeface="THE도담R" panose="02020603020101020101" pitchFamily="18" charset="-127"/>
              </a:rPr>
              <a:t>내가 살고 있는 지역 곳곳에 살아있는 역사와 인문학을</a:t>
            </a:r>
            <a:endParaRPr lang="en-US" altLang="ko-KR" sz="1100" kern="0" dirty="0">
              <a:solidFill>
                <a:srgbClr val="000000"/>
              </a:solidFill>
              <a:latin typeface="THE도담R" panose="02020603020101020101" pitchFamily="18" charset="-127"/>
              <a:ea typeface="THE도담R" panose="02020603020101020101" pitchFamily="18" charset="-127"/>
            </a:endParaRPr>
          </a:p>
          <a:p>
            <a:pPr marL="168910" marR="0" indent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00" kern="0" dirty="0">
                <a:solidFill>
                  <a:srgbClr val="000000"/>
                </a:solidFill>
                <a:latin typeface="THE도담R" panose="02020603020101020101" pitchFamily="18" charset="-127"/>
                <a:ea typeface="THE도담R" panose="02020603020101020101" pitchFamily="18" charset="-127"/>
              </a:rPr>
              <a:t> 가족</a:t>
            </a:r>
            <a:r>
              <a:rPr lang="en-US" altLang="ko-KR" sz="1100" kern="0" dirty="0">
                <a:solidFill>
                  <a:srgbClr val="000000"/>
                </a:solidFill>
                <a:latin typeface="THE도담R" panose="02020603020101020101" pitchFamily="18" charset="-127"/>
                <a:ea typeface="THE도담R" panose="02020603020101020101" pitchFamily="18" charset="-127"/>
              </a:rPr>
              <a:t>(</a:t>
            </a:r>
            <a:r>
              <a:rPr lang="ko-KR" altLang="en-US" sz="1100" kern="0" dirty="0" err="1">
                <a:solidFill>
                  <a:srgbClr val="000000"/>
                </a:solidFill>
                <a:latin typeface="THE도담R" panose="02020603020101020101" pitchFamily="18" charset="-127"/>
                <a:ea typeface="THE도담R" panose="02020603020101020101" pitchFamily="18" charset="-127"/>
              </a:rPr>
              <a:t>부자녀</a:t>
            </a:r>
            <a:r>
              <a:rPr lang="en-US" altLang="ko-KR" sz="1100" kern="0" dirty="0">
                <a:solidFill>
                  <a:srgbClr val="000000"/>
                </a:solidFill>
                <a:latin typeface="THE도담R" panose="02020603020101020101" pitchFamily="18" charset="-127"/>
                <a:ea typeface="THE도담R" panose="02020603020101020101" pitchFamily="18" charset="-127"/>
              </a:rPr>
              <a:t>)</a:t>
            </a:r>
            <a:r>
              <a:rPr lang="ko-KR" altLang="en-US" sz="1100" kern="0" dirty="0">
                <a:solidFill>
                  <a:srgbClr val="000000"/>
                </a:solidFill>
                <a:latin typeface="THE도담R" panose="02020603020101020101" pitchFamily="18" charset="-127"/>
                <a:ea typeface="THE도담R" panose="02020603020101020101" pitchFamily="18" charset="-127"/>
              </a:rPr>
              <a:t>과 함께 하는 </a:t>
            </a:r>
            <a:r>
              <a:rPr lang="ko-KR" altLang="en-US" sz="1100" kern="0" dirty="0" err="1">
                <a:solidFill>
                  <a:srgbClr val="000000"/>
                </a:solidFill>
                <a:latin typeface="THE도담R" panose="02020603020101020101" pitchFamily="18" charset="-127"/>
                <a:ea typeface="THE도담R" panose="02020603020101020101" pitchFamily="18" charset="-127"/>
              </a:rPr>
              <a:t>체험</a:t>
            </a:r>
            <a:r>
              <a:rPr lang="ko-KR" altLang="en-US" sz="1100" kern="0" spc="0" dirty="0" err="1">
                <a:solidFill>
                  <a:srgbClr val="000000"/>
                </a:solidFill>
                <a:effectLst/>
                <a:latin typeface="THE도담R" panose="02020603020101020101" pitchFamily="18" charset="-127"/>
                <a:ea typeface="THE도담R" panose="02020603020101020101" pitchFamily="18" charset="-127"/>
              </a:rPr>
              <a:t>프로그램입니다</a:t>
            </a:r>
            <a:r>
              <a:rPr lang="en-US" altLang="ko-KR" sz="1100" kern="0" spc="0" dirty="0">
                <a:solidFill>
                  <a:srgbClr val="000000"/>
                </a:solidFill>
                <a:effectLst/>
                <a:latin typeface="THE도담R" panose="02020603020101020101" pitchFamily="18" charset="-127"/>
                <a:ea typeface="THE도담R" panose="02020603020101020101" pitchFamily="18" charset="-127"/>
              </a:rPr>
              <a:t>.  </a:t>
            </a:r>
            <a:endParaRPr lang="ko-KR" altLang="en-US" sz="1000" kern="0" spc="0" dirty="0">
              <a:solidFill>
                <a:srgbClr val="000000"/>
              </a:solidFill>
              <a:effectLst/>
              <a:latin typeface="THE도담R" panose="02020603020101020101" pitchFamily="18" charset="-127"/>
              <a:ea typeface="THE도담R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81FC9-45C8-4A6F-BD46-66CA4E667055}"/>
              </a:ext>
            </a:extLst>
          </p:cNvPr>
          <p:cNvSpPr txBox="1"/>
          <p:nvPr/>
        </p:nvSpPr>
        <p:spPr>
          <a:xfrm>
            <a:off x="3575193" y="8568332"/>
            <a:ext cx="2950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  <a:latin typeface="THE도담M" panose="02020603020101020101" pitchFamily="18" charset="-127"/>
                <a:ea typeface="THE도담M" panose="02020603020101020101" pitchFamily="18" charset="-127"/>
              </a:rPr>
              <a:t>코로나</a:t>
            </a:r>
            <a:r>
              <a:rPr lang="en-US" altLang="ko-KR" sz="900" dirty="0">
                <a:solidFill>
                  <a:srgbClr val="FF0000"/>
                </a:solidFill>
                <a:latin typeface="THE도담M" panose="02020603020101020101" pitchFamily="18" charset="-127"/>
                <a:ea typeface="THE도담M" panose="02020603020101020101" pitchFamily="18" charset="-127"/>
              </a:rPr>
              <a:t>19 </a:t>
            </a:r>
            <a:r>
              <a:rPr lang="ko-KR" altLang="en-US" sz="900" dirty="0">
                <a:solidFill>
                  <a:srgbClr val="FF0000"/>
                </a:solidFill>
                <a:latin typeface="THE도담M" panose="02020603020101020101" pitchFamily="18" charset="-127"/>
                <a:ea typeface="THE도담M" panose="02020603020101020101" pitchFamily="18" charset="-127"/>
              </a:rPr>
              <a:t>상황에 따라 비대면으로 운영될 수 있습니다</a:t>
            </a:r>
            <a:r>
              <a:rPr lang="en-US" altLang="ko-KR" sz="900" dirty="0">
                <a:solidFill>
                  <a:srgbClr val="FF0000"/>
                </a:solidFill>
                <a:latin typeface="THE도담M" panose="02020603020101020101" pitchFamily="18" charset="-127"/>
                <a:ea typeface="THE도담M" panose="02020603020101020101" pitchFamily="18" charset="-127"/>
              </a:rPr>
              <a:t>. </a:t>
            </a:r>
            <a:endParaRPr lang="ko-KR" altLang="en-US" sz="900" dirty="0">
              <a:solidFill>
                <a:srgbClr val="FF0000"/>
              </a:solidFill>
              <a:latin typeface="THE도담M" panose="02020603020101020101" pitchFamily="18" charset="-127"/>
              <a:ea typeface="THE도담M" panose="020206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65F3DCA-E0CF-451B-A90F-BBAA26C3A6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874" y="3694121"/>
            <a:ext cx="5640299" cy="492479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330" y="6940960"/>
            <a:ext cx="892658" cy="178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9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AE77ABD-47AF-4C6B-8F53-E67FCBF56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02125"/>
              </p:ext>
            </p:extLst>
          </p:nvPr>
        </p:nvGraphicFramePr>
        <p:xfrm>
          <a:off x="528034" y="2075363"/>
          <a:ext cx="5743976" cy="5273591"/>
        </p:xfrm>
        <a:graphic>
          <a:graphicData uri="http://schemas.openxmlformats.org/drawingml/2006/table">
            <a:tbl>
              <a:tblPr/>
              <a:tblGrid>
                <a:gridCol w="270456">
                  <a:extLst>
                    <a:ext uri="{9D8B030D-6E8A-4147-A177-3AD203B41FA5}">
                      <a16:colId xmlns:a16="http://schemas.microsoft.com/office/drawing/2014/main" val="184329276"/>
                    </a:ext>
                  </a:extLst>
                </a:gridCol>
                <a:gridCol w="73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5713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진행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방식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68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THE도담B" panose="02020603020101020101" pitchFamily="18" charset="-127"/>
                          <a:ea typeface="THE도담B" panose="02020603020101020101" pitchFamily="18" charset="-127"/>
                        </a:rPr>
                        <a:t>진행</a:t>
                      </a:r>
                      <a:endParaRPr lang="ko-KR" altLang="en-US" sz="900" kern="0" spc="0" dirty="0">
                        <a:solidFill>
                          <a:schemeClr val="bg1"/>
                        </a:solidFill>
                        <a:effectLst/>
                        <a:latin typeface="THE도담B" panose="02020603020101020101" pitchFamily="18" charset="-127"/>
                        <a:ea typeface="THE도담B" panose="0202060302010102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THE도담B" panose="02020603020101020101" pitchFamily="18" charset="-127"/>
                          <a:ea typeface="THE도담B" panose="02020603020101020101" pitchFamily="18" charset="-127"/>
                        </a:rPr>
                        <a:t>방식</a:t>
                      </a:r>
                      <a:endParaRPr lang="ko-KR" altLang="en-US" sz="900" kern="0" spc="0" dirty="0">
                        <a:solidFill>
                          <a:schemeClr val="bg1"/>
                        </a:solidFill>
                        <a:effectLst/>
                        <a:latin typeface="THE도담B" panose="02020603020101020101" pitchFamily="18" charset="-127"/>
                        <a:ea typeface="THE도담B" panose="02020603020101020101" pitchFamily="18" charset="-127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6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세부주제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6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일시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6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장소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6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6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54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강연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김유정과 함께 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하남의 산골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10:00~12:00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줌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김유정 소설가의 작품을 읽으면서 김유정을 낳은 춘천과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김유정을 보낸 하남의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연계성을 찾아보고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지역콘텐츠에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대한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이해를 높인다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81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THE도담B" panose="02020603020101020101" pitchFamily="18" charset="-127"/>
                        <a:ea typeface="THE도담B" panose="02020603020101020101" pitchFamily="18" charset="-127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토론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김유정의 웃음과 하남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10:00~12:00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줌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0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THE도담B" panose="02020603020101020101" pitchFamily="18" charset="-127"/>
                        <a:ea typeface="THE도담B" panose="02020603020101020101" pitchFamily="18" charset="-127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대면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탐방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김유정과 하남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13:00~16:00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김유정문학촌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체험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197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강연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유길준과 함께 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하남의 개혁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10:00~12:00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줌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서유견문록의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주인공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유길준의 생각과 개혁정신을 알아보고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현재 하남의 발전과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미래에 대한 진지한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고민을 함으로써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시민의식을 높인다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97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THE도담B" panose="02020603020101020101" pitchFamily="18" charset="-127"/>
                        <a:ea typeface="THE도담B" panose="02020603020101020101" pitchFamily="18" charset="-127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대면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탐방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유길준과 하남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13:00~16:00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유길준묘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하남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850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THE도담B" panose="02020603020101020101" pitchFamily="18" charset="-127"/>
                        <a:ea typeface="THE도담B" panose="02020603020101020101" pitchFamily="18" charset="-127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대면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토론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유길준의 개혁과 하남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10:00~12:00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줌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998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</a:t>
                      </a: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강연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농민운동가 김용기와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함께 한 하남의 마을공동체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10:00~12:00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줌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농민운동가 김용기의 뜻과 정신을 알아보고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또는 내가 속한 지역사회의 중요함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소중함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자랑거리를 알아보며 마을공동체 의식을 함양한다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49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THE도담B" panose="02020603020101020101" pitchFamily="18" charset="-127"/>
                        <a:ea typeface="THE도담B" panose="02020603020101020101" pitchFamily="18" charset="-127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대면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탐방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김용기와 마을공동체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10:00~18:00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일가도서관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단양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한드미마을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5442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THE도담B" panose="02020603020101020101" pitchFamily="18" charset="-127"/>
                        <a:ea typeface="THE도담B" panose="02020603020101020101" pitchFamily="18" charset="-127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토론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김용기의 마을공동체와 하남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10:00~12:00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줌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2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대면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후속</a:t>
                      </a:r>
                      <a:endParaRPr lang="en-US" altLang="ko-KR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모임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하남시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지역콘텐츠발굴단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10:00~12:00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나룰도서관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문화교실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지역콘텐츠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발굴을 위한 동아리 활성화</a:t>
                      </a:r>
                    </a:p>
                  </a:txBody>
                  <a:tcPr marL="59561" marR="59561" marT="16467" marB="164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38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298</Words>
  <Application>Microsoft Office PowerPoint</Application>
  <PresentationFormat>화면 슬라이드 쇼(4:3)</PresentationFormat>
  <Paragraphs>102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1" baseType="lpstr">
      <vt:lpstr>THE도담M</vt:lpstr>
      <vt:lpstr>THE도담R</vt:lpstr>
      <vt:lpstr>다음_Regular</vt:lpstr>
      <vt:lpstr>맑은 고딕</vt:lpstr>
      <vt:lpstr>여기어때 잘난체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14</cp:revision>
  <dcterms:created xsi:type="dcterms:W3CDTF">2021-06-14T01:03:18Z</dcterms:created>
  <dcterms:modified xsi:type="dcterms:W3CDTF">2021-07-23T06:00:56Z</dcterms:modified>
</cp:coreProperties>
</file>